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21"/>
  </p:notesMasterIdLst>
  <p:sldIdLst>
    <p:sldId id="256" r:id="rId2"/>
    <p:sldId id="259" r:id="rId3"/>
    <p:sldId id="257" r:id="rId4"/>
    <p:sldId id="258" r:id="rId5"/>
    <p:sldId id="261" r:id="rId6"/>
    <p:sldId id="265" r:id="rId7"/>
    <p:sldId id="263" r:id="rId8"/>
    <p:sldId id="264" r:id="rId9"/>
    <p:sldId id="266" r:id="rId10"/>
    <p:sldId id="269" r:id="rId11"/>
    <p:sldId id="280" r:id="rId12"/>
    <p:sldId id="279" r:id="rId13"/>
    <p:sldId id="281" r:id="rId14"/>
    <p:sldId id="271" r:id="rId15"/>
    <p:sldId id="277" r:id="rId16"/>
    <p:sldId id="276" r:id="rId17"/>
    <p:sldId id="278" r:id="rId18"/>
    <p:sldId id="270" r:id="rId19"/>
    <p:sldId id="282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XX" initials="XX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tyl jasny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32" autoAdjust="0"/>
    <p:restoredTop sz="69231" autoAdjust="0"/>
  </p:normalViewPr>
  <p:slideViewPr>
    <p:cSldViewPr>
      <p:cViewPr>
        <p:scale>
          <a:sx n="97" d="100"/>
          <a:sy n="97" d="100"/>
        </p:scale>
        <p:origin x="-474" y="14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4EE60C7-6B4F-4A10-AA76-B24873A627CC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177DDA-ECEA-4357-9B09-562EF80771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6416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77DDA-ECEA-4357-9B09-562EF80771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0161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Zagregowana stopa zastąpienia</a:t>
            </a:r>
            <a:r>
              <a:rPr lang="pl-PL" baseline="0" dirty="0" smtClean="0"/>
              <a:t> jest stosunkiem mediany indywidualnych dochodów brutto </a:t>
            </a:r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77DDA-ECEA-4357-9B09-562EF80771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38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77DDA-ECEA-4357-9B09-562EF80771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3638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77DDA-ECEA-4357-9B09-562EF80771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07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77DDA-ECEA-4357-9B09-562EF80771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0074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)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77DDA-ECEA-4357-9B09-562EF80771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239319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77DDA-ECEA-4357-9B09-562EF80771AE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6460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9177DDA-ECEA-4357-9B09-562EF80771AE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90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ytuł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9" name="Podtytuł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28" name="Symbol zastępczy daty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11B280E0-0F45-4B91-B0EC-11A1A5462AF6}" type="datetime1">
              <a:rPr lang="en-US" smtClean="0"/>
              <a:t>9/20/2017</a:t>
            </a:fld>
            <a:endParaRPr lang="en-US"/>
          </a:p>
        </p:txBody>
      </p:sp>
      <p:sp>
        <p:nvSpPr>
          <p:cNvPr id="17" name="Symbol zastępczy stopki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29" name="Symbol zastępczy numeru slajdu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21" name="Prostokąt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Prostokąt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Prostokąt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ostokąt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508D2B-A5A0-4102-94FE-30C43E8A50C3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0A508-769C-4C59-828C-DC4C1DF66F3A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Łącznik prostoliniowy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ójkąt równoramienny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Łącznik prostoliniowy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4B7BE-FB10-4839-931D-29D7EBF93CBA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Symbol zastępczy zawartości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EE1428EB-FF35-4609-A7BD-12672BE8730F}" type="datetime1">
              <a:rPr lang="en-US" smtClean="0"/>
              <a:t>9/20/2017</a:t>
            </a:fld>
            <a:endParaRPr lang="en-US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Prostokąt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Prostokąt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20844C-1D20-44A7-B82F-D4644B24F004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ymbol zastępczy zawartości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A98D1-0104-4430-B4F5-CE0C8AB40A96}" type="datetime1">
              <a:rPr lang="en-US" smtClean="0"/>
              <a:t>9/20/2017</a:t>
            </a:fld>
            <a:endParaRPr lang="en-US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ymbol zastępczy zawartości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3" name="Symbol zastępczy zawartości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16043D-3601-4E85-9B73-11C42F12B8F9}" type="datetime1">
              <a:rPr lang="en-US" smtClean="0"/>
              <a:t>9/20/2017</a:t>
            </a:fld>
            <a:endParaRPr lang="en-US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D0B723-4E9D-4700-B1CC-956900C38441}" type="datetime1">
              <a:rPr lang="en-US" smtClean="0"/>
              <a:t>9/20/2017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Łącznik prostoliniowy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ójkąt równoramienny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395C7-4594-4E76-9EE8-618CBE01EC28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Łącznik prostoliniowy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ymbol zastępczy zawartości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pl-PL" smtClean="0"/>
              <a:t>Kliknij ikonę, aby dodać obraz</a:t>
            </a:r>
            <a:endParaRPr kumimoji="0" lang="en-US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BC8F83-46C5-46C0-A208-478B0CA97EEA}" type="datetime1">
              <a:rPr lang="en-US" smtClean="0"/>
              <a:t>9/20/2017</a:t>
            </a:fld>
            <a:endParaRPr lang="en-US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Łącznik prostoliniowy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ójkąt równoramienny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ostokąt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ymbol zastępczy tytuł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3" name="Symbol zastępczy teks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14" name="Symbol zastępczy daty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E5516DC-48A2-4763-9501-1EB0ABDAABD0}" type="datetime1">
              <a:rPr lang="en-US" smtClean="0"/>
              <a:t>9/20/2017</a:t>
            </a:fld>
            <a:endParaRPr lang="en-US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23" name="Symbol zastępczy numeru slajdu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A6ACE52-8038-48D6-85BF-82E7252E1BA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Łącznik prostoliniowy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Łącznik prostoliniowy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Trójkąt równoramienny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115616" y="3717032"/>
            <a:ext cx="6858000" cy="990600"/>
          </a:xfrm>
        </p:spPr>
        <p:txBody>
          <a:bodyPr>
            <a:noAutofit/>
          </a:bodyPr>
          <a:lstStyle/>
          <a:p>
            <a:r>
              <a:rPr lang="pl-PL" sz="2400" dirty="0" smtClean="0">
                <a:latin typeface="Garamond" panose="02020404030301010803" pitchFamily="18" charset="0"/>
              </a:rPr>
              <a:t>Kompensowanie w systemach emerytalnych okresów poza zatrudnieniem poświęconych opiece nad dziećmi i chorymi członkami rodziny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259632" y="5085184"/>
            <a:ext cx="6858000" cy="533400"/>
          </a:xfrm>
        </p:spPr>
        <p:txBody>
          <a:bodyPr>
            <a:noAutofit/>
          </a:bodyPr>
          <a:lstStyle/>
          <a:p>
            <a:r>
              <a:rPr lang="pl-PL" sz="1600" dirty="0" smtClean="0">
                <a:latin typeface="Garamond" panose="02020404030301010803" pitchFamily="18" charset="0"/>
              </a:rPr>
              <a:t>Anna Kurowska, Janina </a:t>
            </a:r>
            <a:r>
              <a:rPr lang="pl-PL" sz="1600" dirty="0" err="1" smtClean="0">
                <a:latin typeface="Garamond" panose="02020404030301010803" pitchFamily="18" charset="0"/>
              </a:rPr>
              <a:t>Petelczyc</a:t>
            </a:r>
            <a:endParaRPr lang="pl-PL" sz="1600" dirty="0" smtClean="0">
              <a:latin typeface="Garamond" panose="02020404030301010803" pitchFamily="18" charset="0"/>
            </a:endParaRPr>
          </a:p>
          <a:p>
            <a:r>
              <a:rPr lang="pl-PL" sz="1600" dirty="0" smtClean="0">
                <a:latin typeface="Garamond" panose="02020404030301010803" pitchFamily="18" charset="0"/>
              </a:rPr>
              <a:t>Instytut Polityki Społecznej, Uniwersytet Warszawski</a:t>
            </a:r>
            <a:endParaRPr lang="en-US" sz="1600" dirty="0">
              <a:latin typeface="Garamond" panose="02020404030301010803" pitchFamily="18" charset="0"/>
            </a:endParaRP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-25000"/>
                    </a14:imgEffect>
                    <a14:imgEffect>
                      <a14:saturation sat="6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476672"/>
            <a:ext cx="1214535" cy="1584176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476672"/>
            <a:ext cx="1656184" cy="18007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5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79296" cy="990600"/>
          </a:xfrm>
        </p:spPr>
        <p:txBody>
          <a:bodyPr>
            <a:normAutofit/>
          </a:bodyPr>
          <a:lstStyle/>
          <a:p>
            <a:r>
              <a:rPr lang="pl-PL" sz="2800" dirty="0" smtClean="0">
                <a:latin typeface="Garamond" panose="02020404030301010803" pitchFamily="18" charset="0"/>
              </a:rPr>
              <a:t>5. Instrumenty kompensacyjne: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/>
          <a:lstStyle/>
          <a:p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Pośrednie:</a:t>
            </a:r>
          </a:p>
          <a:p>
            <a:pPr lvl="1"/>
            <a:r>
              <a:rPr lang="pl-PL" dirty="0" smtClean="0">
                <a:latin typeface="Garamond" panose="02020404030301010803" pitchFamily="18" charset="0"/>
              </a:rPr>
              <a:t>Emerytura minimalna</a:t>
            </a:r>
          </a:p>
          <a:p>
            <a:pPr lvl="1"/>
            <a:r>
              <a:rPr lang="pl-PL" dirty="0" smtClean="0">
                <a:latin typeface="Garamond" panose="02020404030301010803" pitchFamily="18" charset="0"/>
              </a:rPr>
              <a:t>Emerytura obywatelska</a:t>
            </a:r>
          </a:p>
          <a:p>
            <a:pPr lvl="1"/>
            <a:r>
              <a:rPr lang="pl-PL" dirty="0" smtClean="0">
                <a:latin typeface="Garamond" panose="02020404030301010803" pitchFamily="18" charset="0"/>
              </a:rPr>
              <a:t>Redystrybucyjne elementy algorytmów ustalania wysokości świadczeń w oparciu o wysokość składek/wysokość pensji </a:t>
            </a:r>
          </a:p>
          <a:p>
            <a:pPr lvl="1"/>
            <a:r>
              <a:rPr lang="pl-PL" dirty="0" smtClean="0">
                <a:latin typeface="Garamond" panose="02020404030301010803" pitchFamily="18" charset="0"/>
              </a:rPr>
              <a:t>Dziedziczenie emerytury po zmarłym małżonku</a:t>
            </a:r>
          </a:p>
          <a:p>
            <a:r>
              <a:rPr lang="pl-PL" b="1" dirty="0" smtClean="0">
                <a:latin typeface="Garamond" panose="02020404030301010803" pitchFamily="18" charset="0"/>
              </a:rPr>
              <a:t>Bezpośrednie:</a:t>
            </a:r>
          </a:p>
          <a:p>
            <a:pPr lvl="1"/>
            <a:r>
              <a:rPr lang="pl-PL" dirty="0" smtClean="0">
                <a:latin typeface="Garamond" panose="02020404030301010803" pitchFamily="18" charset="0"/>
              </a:rPr>
              <a:t>Uznawanie okresu opieki jako okresu w pracy/w zatrudnieniu</a:t>
            </a:r>
          </a:p>
          <a:p>
            <a:pPr lvl="1"/>
            <a:r>
              <a:rPr lang="pl-PL" dirty="0" smtClean="0">
                <a:latin typeface="Garamond" panose="02020404030301010803" pitchFamily="18" charset="0"/>
              </a:rPr>
              <a:t>Finansowanie przez państwo składek emerytalnych podczas przerw w zatrudnieniu związanych z opieką</a:t>
            </a:r>
          </a:p>
          <a:p>
            <a:pPr lvl="1"/>
            <a:endParaRPr lang="pl-PL" dirty="0" smtClean="0">
              <a:latin typeface="Garamond" panose="02020404030301010803" pitchFamily="18" charset="0"/>
            </a:endParaRPr>
          </a:p>
          <a:p>
            <a:pPr lvl="1"/>
            <a:endParaRPr lang="pl-PL" dirty="0" smtClean="0">
              <a:latin typeface="Garamond" panose="02020404030301010803" pitchFamily="18" charset="0"/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18413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>
                <a:latin typeface="Garamond" panose="02020404030301010803" pitchFamily="18" charset="0"/>
              </a:rPr>
              <a:t>6. Rozwiązania polskie – instrumenty kompensacyjne - </a:t>
            </a:r>
            <a:r>
              <a:rPr lang="pl-PL" dirty="0" smtClean="0">
                <a:latin typeface="Garamond" panose="02020404030301010803" pitchFamily="18" charset="0"/>
              </a:rPr>
              <a:t>pośrednie</a:t>
            </a:r>
            <a:endParaRPr lang="pl-PL" dirty="0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467544" y="1556792"/>
            <a:ext cx="8229600" cy="4082008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Emerytura minimalna </a:t>
            </a:r>
            <a:r>
              <a:rPr lang="pl-PL" sz="2400" dirty="0" smtClean="0">
                <a:latin typeface="Garamond" panose="02020404030301010803" pitchFamily="18" charset="0"/>
              </a:rPr>
              <a:t>– wymóg stażu, do którego wliczane są także składkowe i nieskładkowe okresy opieki</a:t>
            </a:r>
          </a:p>
          <a:p>
            <a:pPr marL="514350" indent="-514350">
              <a:buAutoNum type="arabicPeriod"/>
            </a:pPr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Renta </a:t>
            </a:r>
            <a:r>
              <a:rPr lang="pl-PL" sz="24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rodzinna</a:t>
            </a:r>
            <a:r>
              <a:rPr lang="pl-PL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: </a:t>
            </a:r>
            <a:r>
              <a:rPr lang="pl-PL" sz="2400" dirty="0" smtClean="0">
                <a:latin typeface="Garamond" panose="02020404030301010803" pitchFamily="18" charset="0"/>
              </a:rPr>
              <a:t>m.in</a:t>
            </a:r>
            <a:r>
              <a:rPr lang="pl-PL" sz="2400" dirty="0">
                <a:latin typeface="Garamond" panose="02020404030301010803" pitchFamily="18" charset="0"/>
              </a:rPr>
              <a:t>. dla małżonka zmarłego, który/która wychowuje co </a:t>
            </a:r>
            <a:r>
              <a:rPr lang="pl-PL" sz="2400" dirty="0" smtClean="0">
                <a:latin typeface="Garamond" panose="02020404030301010803" pitchFamily="18" charset="0"/>
              </a:rPr>
              <a:t>najmniej jedno </a:t>
            </a:r>
            <a:r>
              <a:rPr lang="pl-PL" sz="2400" dirty="0">
                <a:latin typeface="Garamond" panose="02020404030301010803" pitchFamily="18" charset="0"/>
              </a:rPr>
              <a:t>z dzieci/wnuków lub </a:t>
            </a:r>
            <a:r>
              <a:rPr lang="pl-PL" sz="2400" dirty="0" smtClean="0">
                <a:latin typeface="Garamond" panose="02020404030301010803" pitchFamily="18" charset="0"/>
              </a:rPr>
              <a:t>rodzeństwa lub opiekuje </a:t>
            </a:r>
            <a:r>
              <a:rPr lang="pl-PL" sz="2400" dirty="0">
                <a:latin typeface="Garamond" panose="02020404030301010803" pitchFamily="18" charset="0"/>
              </a:rPr>
              <a:t>się </a:t>
            </a:r>
            <a:r>
              <a:rPr lang="pl-PL" sz="2400" dirty="0" smtClean="0">
                <a:latin typeface="Garamond" panose="02020404030301010803" pitchFamily="18" charset="0"/>
              </a:rPr>
              <a:t>dzieckiem </a:t>
            </a:r>
            <a:r>
              <a:rPr lang="pl-PL" sz="2400" dirty="0">
                <a:latin typeface="Garamond" panose="02020404030301010803" pitchFamily="18" charset="0"/>
              </a:rPr>
              <a:t>całkowicie </a:t>
            </a:r>
            <a:r>
              <a:rPr lang="pl-PL" sz="2400" dirty="0" smtClean="0">
                <a:latin typeface="Garamond" panose="02020404030301010803" pitchFamily="18" charset="0"/>
              </a:rPr>
              <a:t>niezdolnym </a:t>
            </a:r>
            <a:r>
              <a:rPr lang="pl-PL" sz="2400" dirty="0">
                <a:latin typeface="Garamond" panose="02020404030301010803" pitchFamily="18" charset="0"/>
              </a:rPr>
              <a:t>do </a:t>
            </a:r>
            <a:r>
              <a:rPr lang="pl-PL" sz="2400" dirty="0" smtClean="0">
                <a:latin typeface="Garamond" panose="02020404030301010803" pitchFamily="18" charset="0"/>
              </a:rPr>
              <a:t>pracy oraz </a:t>
            </a:r>
            <a:r>
              <a:rPr lang="pl-PL" sz="2400" dirty="0">
                <a:latin typeface="Garamond" panose="02020404030301010803" pitchFamily="18" charset="0"/>
              </a:rPr>
              <a:t>do samodzielnej egzystencji </a:t>
            </a:r>
            <a:endParaRPr lang="pl-PL" sz="2400" dirty="0" smtClean="0">
              <a:latin typeface="Garamond" panose="02020404030301010803" pitchFamily="18" charset="0"/>
            </a:endParaRPr>
          </a:p>
          <a:p>
            <a:pPr marL="514350" indent="-514350">
              <a:buAutoNum type="arabicPeriod"/>
            </a:pPr>
            <a:r>
              <a:rPr lang="pl-PL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aramond" panose="02020404030301010803" pitchFamily="18" charset="0"/>
              </a:rPr>
              <a:t>Uśrednienie tablicy dalszego trwania życia </a:t>
            </a:r>
            <a:r>
              <a:rPr lang="pl-PL" sz="2400" dirty="0">
                <a:latin typeface="Garamond" panose="02020404030301010803" pitchFamily="18" charset="0"/>
              </a:rPr>
              <a:t>dla kobiet i mężczyzn (przy liczeniu wysokości świadczenia w nowym systemie</a:t>
            </a:r>
            <a:r>
              <a:rPr lang="pl-PL" sz="2400" dirty="0" smtClean="0">
                <a:latin typeface="Garamond" panose="02020404030301010803" pitchFamily="18" charset="0"/>
              </a:rPr>
              <a:t>)  - kontrowersyjne</a:t>
            </a:r>
            <a:endParaRPr lang="pl-PL" sz="2400" dirty="0">
              <a:latin typeface="Garamond" panose="02020404030301010803" pitchFamily="18" charset="0"/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85301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Garamond" panose="02020404030301010803" pitchFamily="18" charset="0"/>
              </a:rPr>
              <a:t>6. Rozwiązania polskie – instrumenty kompensacyjne - bezpośrednie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467544" y="2492896"/>
            <a:ext cx="8229600" cy="2160240"/>
          </a:xfrm>
        </p:spPr>
        <p:txBody>
          <a:bodyPr>
            <a:normAutofit/>
          </a:bodyPr>
          <a:lstStyle/>
          <a:p>
            <a:r>
              <a:rPr lang="pl-PL" sz="2500" dirty="0" smtClean="0">
                <a:latin typeface="Garamond" panose="02020404030301010803" pitchFamily="18" charset="0"/>
              </a:rPr>
              <a:t>1. Wliczanie części okresów opieki jako tzw. „okresów nieskładkowych” przy obliczaniu emerytury w tzw. „starym systemie”</a:t>
            </a:r>
          </a:p>
          <a:p>
            <a:r>
              <a:rPr lang="pl-PL" sz="2500" dirty="0" smtClean="0">
                <a:latin typeface="Garamond" panose="02020404030301010803" pitchFamily="18" charset="0"/>
              </a:rPr>
              <a:t>2. Finansowanie przez państwo części składek emerytalnych za okresy opieki (tzw. „okresy składkowe”)</a:t>
            </a:r>
            <a:endParaRPr lang="pl-PL" sz="2500" dirty="0">
              <a:latin typeface="Garamond" panose="020204040303010108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360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/>
              <a:t>6. Rozwiązania polskie – stary system emertytalny</a:t>
            </a:r>
            <a:endParaRPr lang="pl-PL" dirty="0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smtClean="0"/>
              <a:t>Konferencja z okazji 40-lecia stosowania polsko-niemieckiej Umowy o zaopatrzeniu emerytalnym i wypadkowym</a:t>
            </a:r>
            <a:endParaRPr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457200" y="1628800"/>
            <a:ext cx="8229600" cy="4528160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Garamond" panose="02020404030301010803" pitchFamily="18" charset="0"/>
              </a:rPr>
              <a:t>Zdefiniowane świadczenie</a:t>
            </a:r>
          </a:p>
          <a:p>
            <a:r>
              <a:rPr lang="pl-PL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Emerytura</a:t>
            </a:r>
            <a:r>
              <a:rPr lang="pl-PL" sz="2400" dirty="0">
                <a:latin typeface="Garamond" panose="02020404030301010803" pitchFamily="18" charset="0"/>
              </a:rPr>
              <a:t> = 24% </a:t>
            </a:r>
            <a:r>
              <a:rPr lang="pl-PL" sz="2400" dirty="0" smtClean="0">
                <a:latin typeface="Garamond" panose="02020404030301010803" pitchFamily="18" charset="0"/>
              </a:rPr>
              <a:t>Kwoty Bazowej </a:t>
            </a:r>
            <a:r>
              <a:rPr lang="pl-PL" sz="2400" dirty="0">
                <a:latin typeface="Garamond" panose="02020404030301010803" pitchFamily="18" charset="0"/>
              </a:rPr>
              <a:t>+ 1,3% podstawy wymiaru za każdy rok okresów składkowych + 0,7% podstawy wymiaru za każdy rok okresów nieskładkowych </a:t>
            </a:r>
            <a:endParaRPr lang="pl-PL" sz="2400" dirty="0" smtClean="0">
              <a:latin typeface="Garamond" panose="02020404030301010803" pitchFamily="18" charset="0"/>
            </a:endParaRPr>
          </a:p>
          <a:p>
            <a:r>
              <a:rPr lang="pl-PL" sz="2400" dirty="0">
                <a:latin typeface="Garamond" panose="02020404030301010803" pitchFamily="18" charset="0"/>
              </a:rPr>
              <a:t>okres urlopów macierzyńskich i wychowawczych jest uwzględniany w systemie emerytalnym jako tzw. okresy </a:t>
            </a:r>
            <a:r>
              <a:rPr lang="pl-PL" sz="2400" dirty="0" smtClean="0">
                <a:latin typeface="Garamond" panose="02020404030301010803" pitchFamily="18" charset="0"/>
              </a:rPr>
              <a:t>nieskładkowe (0,7% podstawy wymiaru); okresy składkowe – 1,3% podstawy wymiaru</a:t>
            </a:r>
          </a:p>
          <a:p>
            <a:r>
              <a:rPr lang="pl-PL" sz="2400" dirty="0" smtClean="0">
                <a:latin typeface="Garamond" panose="02020404030301010803" pitchFamily="18" charset="0"/>
              </a:rPr>
              <a:t>Proporcje: maksymalnie 1/3 nieskładkowe, 2/3 składkowe</a:t>
            </a:r>
            <a:endParaRPr lang="pl-PL" sz="2400" dirty="0">
              <a:latin typeface="Garamond" panose="02020404030301010803" pitchFamily="18" charset="0"/>
            </a:endParaRP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80154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Garamond" panose="02020404030301010803" pitchFamily="18" charset="0"/>
              </a:rPr>
              <a:t>6. Rozwiązania polskie – tzw. nowy system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539552" y="1988840"/>
            <a:ext cx="8229600" cy="2497832"/>
          </a:xfrm>
        </p:spPr>
        <p:txBody>
          <a:bodyPr>
            <a:normAutofit/>
          </a:bodyPr>
          <a:lstStyle/>
          <a:p>
            <a:r>
              <a:rPr lang="pl-PL" sz="2400" dirty="0" smtClean="0">
                <a:latin typeface="Garamond" panose="02020404030301010803" pitchFamily="18" charset="0"/>
              </a:rPr>
              <a:t>Zdefiniowana składka;</a:t>
            </a:r>
          </a:p>
          <a:p>
            <a:r>
              <a:rPr lang="pl-PL" sz="2400" dirty="0" smtClean="0">
                <a:latin typeface="Garamond" panose="02020404030301010803" pitchFamily="18" charset="0"/>
              </a:rPr>
              <a:t>Liczba </a:t>
            </a:r>
            <a:r>
              <a:rPr lang="pl-PL" sz="2400" dirty="0">
                <a:latin typeface="Garamond" panose="02020404030301010803" pitchFamily="18" charset="0"/>
              </a:rPr>
              <a:t>okresów składkowych i </a:t>
            </a:r>
            <a:r>
              <a:rPr lang="pl-PL" sz="2400" dirty="0" smtClean="0">
                <a:latin typeface="Garamond" panose="02020404030301010803" pitchFamily="18" charset="0"/>
              </a:rPr>
              <a:t>nieskładkowych </a:t>
            </a:r>
            <a:r>
              <a:rPr lang="pl-PL" sz="2400" dirty="0">
                <a:latin typeface="Garamond" panose="02020404030301010803" pitchFamily="18" charset="0"/>
              </a:rPr>
              <a:t>nie ma </a:t>
            </a:r>
            <a:r>
              <a:rPr lang="pl-PL" sz="2400" dirty="0" smtClean="0">
                <a:latin typeface="Garamond" panose="02020404030301010803" pitchFamily="18" charset="0"/>
              </a:rPr>
              <a:t>znaczenia dla </a:t>
            </a:r>
            <a:r>
              <a:rPr lang="pl-PL" sz="2400" dirty="0">
                <a:latin typeface="Garamond" panose="02020404030301010803" pitchFamily="18" charset="0"/>
              </a:rPr>
              <a:t>ustalenia uprawnień do emerytury</a:t>
            </a:r>
            <a:r>
              <a:rPr lang="pl-PL" sz="2400" dirty="0" smtClean="0">
                <a:latin typeface="Garamond" panose="02020404030301010803" pitchFamily="18" charset="0"/>
              </a:rPr>
              <a:t>.</a:t>
            </a:r>
          </a:p>
          <a:p>
            <a:r>
              <a:rPr lang="pl-PL" sz="2400" dirty="0" smtClean="0">
                <a:latin typeface="Garamond" panose="02020404030301010803" pitchFamily="18" charset="0"/>
              </a:rPr>
              <a:t>Okres stażowy wymagany tylko aby uzyskać prawo do minimalnej emerytury. </a:t>
            </a:r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124766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/>
              <a:t> </a:t>
            </a:r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3750941115"/>
              </p:ext>
            </p:extLst>
          </p:nvPr>
        </p:nvGraphicFramePr>
        <p:xfrm>
          <a:off x="395536" y="260648"/>
          <a:ext cx="8301608" cy="6024611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608512"/>
                <a:gridCol w="3693096"/>
              </a:tblGrid>
              <a:tr h="432048"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Garamond" panose="02020404030301010803" pitchFamily="18" charset="0"/>
                        </a:rPr>
                        <a:t>Okresy składkowe</a:t>
                      </a:r>
                      <a:endParaRPr lang="pl-PL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dirty="0" smtClean="0">
                          <a:latin typeface="Garamond" panose="02020404030301010803" pitchFamily="18" charset="0"/>
                        </a:rPr>
                        <a:t>Okresy nieskładkowe</a:t>
                      </a:r>
                      <a:endParaRPr lang="pl-PL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1703040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Zasiłek macierzyński </a:t>
                      </a:r>
                      <a:r>
                        <a:rPr lang="pl-PL" sz="2000" dirty="0" smtClean="0">
                          <a:latin typeface="Garamond" panose="02020404030301010803" pitchFamily="18" charset="0"/>
                        </a:rPr>
                        <a:t>(Urlop macierzyński, urlop rodzicielski) – do 52 tygodni</a:t>
                      </a:r>
                      <a:r>
                        <a:rPr lang="pl-PL" sz="2000" baseline="0" dirty="0" smtClean="0">
                          <a:latin typeface="Garamond" panose="02020404030301010803" pitchFamily="18" charset="0"/>
                        </a:rPr>
                        <a:t> w przypadku jednego dziecka</a:t>
                      </a:r>
                      <a:endParaRPr lang="pl-PL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Bezpłatny</a:t>
                      </a:r>
                      <a:r>
                        <a:rPr lang="pl-PL" sz="2000" b="1" baseline="0" dirty="0" smtClean="0">
                          <a:latin typeface="Garamond" panose="02020404030301010803" pitchFamily="18" charset="0"/>
                        </a:rPr>
                        <a:t> urlop udzielony matkom opiekującym się małymi dziećmi</a:t>
                      </a:r>
                      <a:endParaRPr lang="pl-PL" sz="2000" b="1" dirty="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1078944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Urlop ojcowski </a:t>
                      </a:r>
                      <a:r>
                        <a:rPr lang="pl-PL" sz="2000" dirty="0" smtClean="0">
                          <a:latin typeface="Garamond" panose="02020404030301010803" pitchFamily="18" charset="0"/>
                        </a:rPr>
                        <a:t>(wymiar: 2 tygodnie do ukończenia 24 miesięcy przez dziecko)</a:t>
                      </a:r>
                      <a:endParaRPr lang="pl-PL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Opieka</a:t>
                      </a:r>
                      <a:r>
                        <a:rPr lang="pl-PL" sz="2000" b="1" baseline="0" dirty="0" smtClean="0">
                          <a:latin typeface="Garamond" panose="02020404030301010803" pitchFamily="18" charset="0"/>
                        </a:rPr>
                        <a:t> nad innym niż dziecko członkiem rodziny </a:t>
                      </a:r>
                      <a:r>
                        <a:rPr lang="pl-PL" sz="2000" baseline="0" dirty="0" smtClean="0">
                          <a:latin typeface="Garamond" panose="02020404030301010803" pitchFamily="18" charset="0"/>
                        </a:rPr>
                        <a:t>(okres max 6 lat)</a:t>
                      </a:r>
                      <a:endParaRPr lang="pl-PL" sz="2000" dirty="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2109539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Urlop wychowawczy </a:t>
                      </a:r>
                      <a:r>
                        <a:rPr lang="pl-PL" sz="2000" dirty="0" smtClean="0">
                          <a:latin typeface="Garamond" panose="02020404030301010803" pitchFamily="18" charset="0"/>
                        </a:rPr>
                        <a:t>(do 6 roku życia, lub 18 , gdy</a:t>
                      </a:r>
                      <a:r>
                        <a:rPr lang="pl-PL" sz="2000" baseline="0" dirty="0" smtClean="0">
                          <a:latin typeface="Garamond" panose="02020404030301010803" pitchFamily="18" charset="0"/>
                        </a:rPr>
                        <a:t> dziecko niepełnosprawne) – max 36 miesięcy w 5 częściach; 1 miesiąc obowiązkowo drugi rodzic)</a:t>
                      </a:r>
                      <a:endParaRPr lang="pl-PL" sz="20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Urlop wychowawczy </a:t>
                      </a:r>
                      <a:r>
                        <a:rPr lang="pl-PL" sz="2000" dirty="0" smtClean="0">
                          <a:latin typeface="Garamond" panose="02020404030301010803" pitchFamily="18" charset="0"/>
                        </a:rPr>
                        <a:t>(przed 1 stycznia 1999 r.)</a:t>
                      </a:r>
                    </a:p>
                    <a:p>
                      <a:endParaRPr lang="pl-PL" sz="2000" dirty="0" smtClean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678936"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Świadczenie pielęgnacyjne,</a:t>
                      </a:r>
                      <a:r>
                        <a:rPr lang="pl-PL" sz="2000" b="1" baseline="0" dirty="0" smtClean="0">
                          <a:latin typeface="Garamond" panose="02020404030301010803" pitchFamily="18" charset="0"/>
                        </a:rPr>
                        <a:t> Specjalny zasiłek opiekuńczy</a:t>
                      </a:r>
                      <a:endParaRPr lang="pl-PL" sz="2000" b="1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000" b="1" dirty="0" smtClean="0">
                          <a:latin typeface="Garamond" panose="02020404030301010803" pitchFamily="18" charset="0"/>
                        </a:rPr>
                        <a:t>Zasiłek opiekuńczy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Symbol zastępczy stopki 3"/>
          <p:cNvSpPr txBox="1">
            <a:spLocks/>
          </p:cNvSpPr>
          <p:nvPr/>
        </p:nvSpPr>
        <p:spPr>
          <a:xfrm>
            <a:off x="683568" y="6356350"/>
            <a:ext cx="7992888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20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6069001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540296"/>
          </a:xfrm>
        </p:spPr>
        <p:txBody>
          <a:bodyPr>
            <a:noAutofit/>
          </a:bodyPr>
          <a:lstStyle/>
          <a:p>
            <a:r>
              <a:rPr lang="pl-PL" sz="2800" dirty="0" smtClean="0">
                <a:latin typeface="Garamond" panose="02020404030301010803" pitchFamily="18" charset="0"/>
              </a:rPr>
              <a:t>Wysokość podstawy wymiaru – urlop wychowawczy</a:t>
            </a:r>
            <a:endParaRPr lang="pl-PL" sz="2800" dirty="0">
              <a:latin typeface="Garamond" panose="02020404030301010803" pitchFamily="18" charset="0"/>
            </a:endParaRPr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l-PL" dirty="0" smtClean="0"/>
              <a:t> </a:t>
            </a:r>
          </a:p>
          <a:p>
            <a:endParaRPr lang="en-US" dirty="0"/>
          </a:p>
        </p:txBody>
      </p:sp>
      <p:graphicFrame>
        <p:nvGraphicFramePr>
          <p:cNvPr id="5" name="Symbol zastępczy zawartości 4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862395288"/>
              </p:ext>
            </p:extLst>
          </p:nvPr>
        </p:nvGraphicFramePr>
        <p:xfrm>
          <a:off x="457200" y="1340768"/>
          <a:ext cx="8686800" cy="4533572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3963358"/>
                <a:gridCol w="4723442"/>
              </a:tblGrid>
              <a:tr h="800348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Okres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Wysokość podstawy wymiaru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800348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01.01.1999 r. – 31.12</a:t>
                      </a:r>
                      <a:r>
                        <a:rPr lang="pl-PL" sz="2400" baseline="0" dirty="0" smtClean="0">
                          <a:latin typeface="Garamond" panose="02020404030301010803" pitchFamily="18" charset="0"/>
                        </a:rPr>
                        <a:t>.</a:t>
                      </a:r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2001 r.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Minimalne wynagrodzenie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800348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01.01. 2002 r. – 30.04. 2004 r.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Zasiłek stały z pomocy społecznej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800348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01.05. 2004 r. – 31.12.2008 r.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Świadczenie pielęgnacyjne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800348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01.01.2009 r. – 31.12.2011 r.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Minimalne wynagrodzenie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531832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Od 01.01. 2012 r.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60% przeciętnego wynagrodzenia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Symbol zastępczy stopki 3"/>
          <p:cNvSpPr txBox="1">
            <a:spLocks/>
          </p:cNvSpPr>
          <p:nvPr/>
        </p:nvSpPr>
        <p:spPr>
          <a:xfrm>
            <a:off x="683568" y="6356350"/>
            <a:ext cx="7992888" cy="365760"/>
          </a:xfrm>
          <a:prstGeom prst="rect">
            <a:avLst/>
          </a:prstGeom>
        </p:spPr>
        <p:txBody>
          <a:bodyPr vert="horz"/>
          <a:lstStyle>
            <a:defPPr>
              <a:defRPr lang="en-US"/>
            </a:defPPr>
            <a:lvl1pPr marL="0" algn="r" defTabSz="914400" rtl="0" eaLnBrk="1" latinLnBrk="0" hangingPunct="1">
              <a:defRPr kumimoji="0"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pl-PL" sz="120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234044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l-PL" dirty="0" smtClean="0">
                <a:latin typeface="Garamond" panose="02020404030301010803" pitchFamily="18" charset="0"/>
              </a:rPr>
              <a:t>Wysokość podstawy wymiaru – świadczenie pielęgnacyjne i specjalny zasiłek opiekuńczy</a:t>
            </a:r>
            <a:endParaRPr lang="pl-PL" dirty="0">
              <a:latin typeface="Garamond" panose="02020404030301010803" pitchFamily="18" charset="0"/>
            </a:endParaRPr>
          </a:p>
        </p:txBody>
      </p:sp>
      <p:graphicFrame>
        <p:nvGraphicFramePr>
          <p:cNvPr id="6" name="Symbol zastępczy zawartości 5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116505122"/>
              </p:ext>
            </p:extLst>
          </p:nvPr>
        </p:nvGraphicFramePr>
        <p:xfrm>
          <a:off x="539552" y="1988840"/>
          <a:ext cx="8229600" cy="2880320"/>
        </p:xfrm>
        <a:graphic>
          <a:graphicData uri="http://schemas.openxmlformats.org/drawingml/2006/table">
            <a:tbl>
              <a:tblPr firstRow="1" bandRow="1">
                <a:tableStyleId>{9D7B26C5-4107-4FEC-AEDC-1716B250A1EF}</a:tableStyleId>
              </a:tblPr>
              <a:tblGrid>
                <a:gridCol w="4114800"/>
                <a:gridCol w="4114800"/>
              </a:tblGrid>
              <a:tr h="1014477"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aramond" panose="02020404030301010803" pitchFamily="18" charset="0"/>
                        </a:rPr>
                        <a:t>Rodzaj</a:t>
                      </a:r>
                      <a:r>
                        <a:rPr lang="pl-PL" sz="2400" b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aramond" panose="02020404030301010803" pitchFamily="18" charset="0"/>
                        </a:rPr>
                        <a:t> świadczenia</a:t>
                      </a:r>
                      <a:endParaRPr lang="pl-PL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b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Garamond" panose="02020404030301010803" pitchFamily="18" charset="0"/>
                        </a:rPr>
                        <a:t>Wysokość podstawy wymiaru</a:t>
                      </a:r>
                      <a:endParaRPr lang="pl-PL" sz="2400" b="1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  <a:tr h="929739">
                <a:tc>
                  <a:txBody>
                    <a:bodyPr/>
                    <a:lstStyle/>
                    <a:p>
                      <a:r>
                        <a:rPr lang="pl-PL" sz="2400" b="0" dirty="0" smtClean="0">
                          <a:latin typeface="Garamond" panose="02020404030301010803" pitchFamily="18" charset="0"/>
                        </a:rPr>
                        <a:t>Świadczenie pielęgnacyjne</a:t>
                      </a:r>
                      <a:endParaRPr lang="pl-PL" sz="2400" b="0" dirty="0">
                        <a:latin typeface="Garamond" panose="02020404030301010803" pitchFamily="18" charset="0"/>
                      </a:endParaRPr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pl-PL" sz="2400" b="0" dirty="0" smtClean="0">
                          <a:latin typeface="Garamond" panose="02020404030301010803" pitchFamily="18" charset="0"/>
                        </a:rPr>
                        <a:t>Wysokość świadczenia (2017 r. – 1406 zł)</a:t>
                      </a:r>
                      <a:endParaRPr lang="pl-PL" sz="2400" b="0" dirty="0">
                        <a:latin typeface="Garamond" panose="02020404030301010803" pitchFamily="18" charset="0"/>
                      </a:endParaRPr>
                    </a:p>
                  </a:txBody>
                  <a:tcPr>
                    <a:noFill/>
                  </a:tcPr>
                </a:tc>
              </a:tr>
              <a:tr h="936104"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Specjalny</a:t>
                      </a:r>
                      <a:r>
                        <a:rPr lang="pl-PL" sz="2400" baseline="0" dirty="0" smtClean="0">
                          <a:latin typeface="Garamond" panose="02020404030301010803" pitchFamily="18" charset="0"/>
                        </a:rPr>
                        <a:t> zasiłek opiekuńczy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l-PL" sz="2400" dirty="0" smtClean="0">
                          <a:latin typeface="Garamond" panose="02020404030301010803" pitchFamily="18" charset="0"/>
                        </a:rPr>
                        <a:t>Wysokość zasiłku</a:t>
                      </a:r>
                      <a:r>
                        <a:rPr lang="pl-PL" sz="2400" baseline="0" dirty="0" smtClean="0">
                          <a:latin typeface="Garamond" panose="02020404030301010803" pitchFamily="18" charset="0"/>
                        </a:rPr>
                        <a:t> (2017 r.  - 520 zł)</a:t>
                      </a:r>
                      <a:endParaRPr lang="pl-PL" sz="2400" dirty="0">
                        <a:latin typeface="Garamond" panose="02020404030301010803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9006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Garamond" panose="02020404030301010803" pitchFamily="18" charset="0"/>
              </a:rPr>
              <a:t>Podsumowanie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pl-PL" sz="2400" i="1" dirty="0" err="1" smtClean="0">
                <a:latin typeface="Garamond" panose="02020404030301010803" pitchFamily="18" charset="0"/>
              </a:rPr>
              <a:t>Gender</a:t>
            </a:r>
            <a:r>
              <a:rPr lang="pl-PL" sz="2400" i="1" dirty="0" smtClean="0"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latin typeface="Garamond" panose="02020404030301010803" pitchFamily="18" charset="0"/>
              </a:rPr>
              <a:t>roles</a:t>
            </a:r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nierówności </a:t>
            </a:r>
            <a:r>
              <a:rPr lang="pl-PL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realnych możliwości </a:t>
            </a:r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uzyskiwania godnej emerytury w większości systemów emerytalnych</a:t>
            </a:r>
          </a:p>
          <a:p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Niektóre elementy systemu emerytalnego mogą wzmacniać nierówności w emeryturach między kobietami i mężczyznami, np. niższy wiek emerytalny kobiet</a:t>
            </a:r>
          </a:p>
          <a:p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Rezultat: niższy poziom życia i większe ubóstwo kobiet 60+</a:t>
            </a:r>
          </a:p>
          <a:p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Strategie niwelowania różnic:</a:t>
            </a:r>
          </a:p>
          <a:p>
            <a:pPr lvl="1"/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Kompensowanie pośrednie i bezpośrednie</a:t>
            </a:r>
          </a:p>
          <a:p>
            <a:pPr lvl="1"/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Wspieranie realnych możliwości zaangażowania kobiet w rynek pracy (ojcowie – opieka; </a:t>
            </a:r>
            <a:r>
              <a:rPr lang="pl-PL" sz="2400" dirty="0" err="1" smtClean="0">
                <a:latin typeface="Garamond" panose="02020404030301010803" pitchFamily="18" charset="0"/>
                <a:sym typeface="Wingdings" panose="05000000000000000000" pitchFamily="2" charset="2"/>
              </a:rPr>
              <a:t>defamilializacja</a:t>
            </a:r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 opieki) oraz walka z dyskryminacją płacową ze względu na płeć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37613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8328"/>
          </a:xfrm>
        </p:spPr>
        <p:txBody>
          <a:bodyPr>
            <a:noAutofit/>
          </a:bodyPr>
          <a:lstStyle/>
          <a:p>
            <a:r>
              <a:rPr lang="pl-PL" dirty="0" smtClean="0">
                <a:latin typeface="Garamond" panose="02020404030301010803" pitchFamily="18" charset="0"/>
              </a:rPr>
              <a:t>Podsumowanie - rozwiązania polskie</a:t>
            </a:r>
            <a:endParaRPr lang="pl-PL" dirty="0">
              <a:latin typeface="Garamond" panose="02020404030301010803" pitchFamily="18" charset="0"/>
            </a:endParaRPr>
          </a:p>
        </p:txBody>
      </p:sp>
      <p:sp>
        <p:nvSpPr>
          <p:cNvPr id="4" name="Symbol zastępczy zawartości 3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8229600" cy="4888200"/>
          </a:xfrm>
        </p:spPr>
        <p:txBody>
          <a:bodyPr>
            <a:normAutofit/>
          </a:bodyPr>
          <a:lstStyle/>
          <a:p>
            <a:r>
              <a:rPr lang="pl-PL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Rozwiązania korzystne</a:t>
            </a:r>
            <a:r>
              <a:rPr lang="pl-PL" sz="2400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: </a:t>
            </a:r>
            <a:r>
              <a:rPr lang="pl-PL" sz="2400" dirty="0" smtClean="0">
                <a:latin typeface="Garamond" panose="02020404030301010803" pitchFamily="18" charset="0"/>
              </a:rPr>
              <a:t>opłata składek za część okresów opieki, wliczanie okresów opieki (składkowych i nieskładkowych) do stażu, emerytura minimalna, renta rodzinna, uśrednione tablice</a:t>
            </a:r>
          </a:p>
          <a:p>
            <a:r>
              <a:rPr lang="pl-PL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Rozwiązania problematyczne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Garamond" panose="02020404030301010803" pitchFamily="18" charset="0"/>
              </a:rPr>
              <a:t>Maksymalnie 1/3 okresów nieskładkowych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Garamond" panose="02020404030301010803" pitchFamily="18" charset="0"/>
              </a:rPr>
              <a:t>Niska podstawa wymiaru – szczególnie w przypadku opieki nad niepełnosprawnym dzieckiem i osobą dorosłą (wyrok Trybunału Konstytucyjnego TK 38/13 z 21 października 2017 nie zrealizowany)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pl-PL" sz="2400" dirty="0" smtClean="0">
                <a:latin typeface="Garamond" panose="02020404030301010803" pitchFamily="18" charset="0"/>
              </a:rPr>
              <a:t>Wciąż brak jednolitych regulacji/systemu opieki długoterminowej w Polsce</a:t>
            </a:r>
            <a:endParaRPr lang="pl-PL" sz="2400" dirty="0">
              <a:latin typeface="Garamond" panose="02020404030301010803" pitchFamily="18" charset="0"/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28229919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Garamond" panose="02020404030301010803" pitchFamily="18" charset="0"/>
              </a:rPr>
              <a:t>Struktura prezentacji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67544" y="1484784"/>
            <a:ext cx="8229600" cy="475252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Garamond" panose="02020404030301010803" pitchFamily="18" charset="0"/>
              </a:rPr>
              <a:t>Kontekst idei kompensowania </a:t>
            </a:r>
            <a:r>
              <a:rPr lang="pl-PL" sz="2400" dirty="0">
                <a:latin typeface="Garamond" panose="02020404030301010803" pitchFamily="18" charset="0"/>
              </a:rPr>
              <a:t>w systemach emerytalnych okresów poza zatrudnieniem poświęconych opiece nad dziećmi i chorymi członkami </a:t>
            </a:r>
            <a:r>
              <a:rPr lang="pl-PL" sz="2400" dirty="0" smtClean="0">
                <a:latin typeface="Garamond" panose="02020404030301010803" pitchFamily="18" charset="0"/>
              </a:rPr>
              <a:t>rodziny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i="1" dirty="0" err="1" smtClean="0">
                <a:latin typeface="Garamond" panose="02020404030301010803" pitchFamily="18" charset="0"/>
              </a:rPr>
              <a:t>Gender</a:t>
            </a:r>
            <a:r>
              <a:rPr lang="pl-PL" sz="2400" i="1" dirty="0" smtClean="0"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latin typeface="Garamond" panose="02020404030301010803" pitchFamily="18" charset="0"/>
              </a:rPr>
              <a:t>pension</a:t>
            </a:r>
            <a:r>
              <a:rPr lang="pl-PL" sz="2400" i="1" dirty="0" smtClean="0"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latin typeface="Garamond" panose="02020404030301010803" pitchFamily="18" charset="0"/>
              </a:rPr>
              <a:t>gaps</a:t>
            </a:r>
            <a:r>
              <a:rPr lang="pl-PL" sz="2400" i="1" dirty="0" smtClean="0">
                <a:latin typeface="Garamond" panose="02020404030301010803" pitchFamily="18" charset="0"/>
              </a:rPr>
              <a:t> </a:t>
            </a:r>
            <a:r>
              <a:rPr lang="pl-PL" sz="2400" dirty="0" smtClean="0">
                <a:latin typeface="Garamond" panose="02020404030301010803" pitchFamily="18" charset="0"/>
              </a:rPr>
              <a:t>w Unii Europejskiej i ubóstwo kobiet w porównaniu do ubóstwa mężczyzn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Garamond" panose="02020404030301010803" pitchFamily="18" charset="0"/>
              </a:rPr>
              <a:t>Główne przyczyny </a:t>
            </a:r>
            <a:r>
              <a:rPr lang="pl-PL" sz="2400" i="1" dirty="0" err="1" smtClean="0">
                <a:latin typeface="Garamond" panose="02020404030301010803" pitchFamily="18" charset="0"/>
              </a:rPr>
              <a:t>gender</a:t>
            </a:r>
            <a:r>
              <a:rPr lang="pl-PL" sz="2400" i="1" dirty="0" smtClean="0"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latin typeface="Garamond" panose="02020404030301010803" pitchFamily="18" charset="0"/>
              </a:rPr>
              <a:t>pension</a:t>
            </a:r>
            <a:r>
              <a:rPr lang="pl-PL" sz="2400" i="1" dirty="0" smtClean="0"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latin typeface="Garamond" panose="02020404030301010803" pitchFamily="18" charset="0"/>
              </a:rPr>
              <a:t>gaps</a:t>
            </a:r>
            <a:endParaRPr lang="pl-PL" sz="2400" i="1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Garamond" panose="02020404030301010803" pitchFamily="18" charset="0"/>
              </a:rPr>
              <a:t>Strategie niwelowania </a:t>
            </a:r>
            <a:r>
              <a:rPr lang="pl-PL" sz="2400" i="1" dirty="0" err="1">
                <a:latin typeface="Garamond" panose="02020404030301010803" pitchFamily="18" charset="0"/>
              </a:rPr>
              <a:t>gender</a:t>
            </a:r>
            <a:r>
              <a:rPr lang="pl-PL" sz="2400" i="1" dirty="0">
                <a:latin typeface="Garamond" panose="02020404030301010803" pitchFamily="18" charset="0"/>
              </a:rPr>
              <a:t> </a:t>
            </a:r>
            <a:r>
              <a:rPr lang="pl-PL" sz="2400" i="1" dirty="0" err="1">
                <a:latin typeface="Garamond" panose="02020404030301010803" pitchFamily="18" charset="0"/>
              </a:rPr>
              <a:t>pension</a:t>
            </a:r>
            <a:r>
              <a:rPr lang="pl-PL" sz="2400" i="1" dirty="0"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latin typeface="Garamond" panose="02020404030301010803" pitchFamily="18" charset="0"/>
              </a:rPr>
              <a:t>gaps</a:t>
            </a:r>
            <a:endParaRPr lang="pl-PL" sz="2400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>
                <a:latin typeface="Garamond" panose="02020404030301010803" pitchFamily="18" charset="0"/>
              </a:rPr>
              <a:t>I</a:t>
            </a:r>
            <a:r>
              <a:rPr lang="pl-PL" sz="2400" dirty="0" smtClean="0">
                <a:latin typeface="Garamond" panose="02020404030301010803" pitchFamily="18" charset="0"/>
              </a:rPr>
              <a:t>nstrumenty niwelowania </a:t>
            </a:r>
            <a:r>
              <a:rPr lang="pl-PL" sz="2400" i="1" dirty="0" err="1" smtClean="0">
                <a:latin typeface="Garamond" panose="02020404030301010803" pitchFamily="18" charset="0"/>
              </a:rPr>
              <a:t>gender</a:t>
            </a:r>
            <a:r>
              <a:rPr lang="pl-PL" sz="2400" i="1" dirty="0" smtClean="0"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latin typeface="Garamond" panose="02020404030301010803" pitchFamily="18" charset="0"/>
              </a:rPr>
              <a:t>pension</a:t>
            </a:r>
            <a:r>
              <a:rPr lang="pl-PL" sz="2400" i="1" dirty="0" smtClean="0"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latin typeface="Garamond" panose="02020404030301010803" pitchFamily="18" charset="0"/>
              </a:rPr>
              <a:t>gaps</a:t>
            </a:r>
            <a:endParaRPr lang="pl-PL" sz="2400" dirty="0" smtClean="0">
              <a:latin typeface="Garamond" panose="02020404030301010803" pitchFamily="18" charset="0"/>
            </a:endParaRP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Garamond" panose="02020404030301010803" pitchFamily="18" charset="0"/>
              </a:rPr>
              <a:t>Rozwiązania polskie</a:t>
            </a:r>
          </a:p>
          <a:p>
            <a:pPr marL="457200" indent="-457200">
              <a:buFont typeface="+mj-lt"/>
              <a:buAutoNum type="arabicPeriod"/>
            </a:pPr>
            <a:r>
              <a:rPr lang="pl-PL" sz="2400" dirty="0" smtClean="0">
                <a:latin typeface="Garamond" panose="02020404030301010803" pitchFamily="18" charset="0"/>
              </a:rPr>
              <a:t>Podsumowanie. Kompensacja - słuszna, ale niewystarczająca?</a:t>
            </a:r>
          </a:p>
          <a:p>
            <a:endParaRPr lang="en-US" sz="2400" dirty="0">
              <a:latin typeface="Garamond" panose="02020404030301010803" pitchFamily="18" charset="0"/>
            </a:endParaRPr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9159424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l-PL" dirty="0" smtClean="0">
                <a:latin typeface="Garamond" panose="02020404030301010803" pitchFamily="18" charset="0"/>
              </a:rPr>
              <a:t>1. Kontekst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395536" y="1196752"/>
            <a:ext cx="8229600" cy="511256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pl-PL" sz="2400" dirty="0" smtClean="0">
              <a:latin typeface="Garamond" panose="02020404030301010803" pitchFamily="18" charset="0"/>
            </a:endParaRPr>
          </a:p>
          <a:p>
            <a:r>
              <a:rPr lang="pl-PL" sz="2400" dirty="0" smtClean="0">
                <a:latin typeface="Garamond" panose="02020404030301010803" pitchFamily="18" charset="0"/>
              </a:rPr>
              <a:t>Analiza różnic w poziomie świadczeń między kobietami i mężczyznami, czyli tzw. </a:t>
            </a:r>
            <a:r>
              <a:rPr lang="pl-PL" sz="2400" i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gender</a:t>
            </a:r>
            <a:r>
              <a:rPr lang="pl-PL" sz="24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solidFill>
                  <a:srgbClr val="FF0000"/>
                </a:solidFill>
                <a:latin typeface="Garamond" panose="02020404030301010803" pitchFamily="18" charset="0"/>
              </a:rPr>
              <a:t>pension</a:t>
            </a:r>
            <a:r>
              <a:rPr lang="pl-PL" sz="24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 gap</a:t>
            </a:r>
          </a:p>
          <a:p>
            <a:pPr lvl="1"/>
            <a:r>
              <a:rPr lang="pl-PL" sz="2400" dirty="0" smtClean="0">
                <a:latin typeface="Garamond" panose="02020404030301010803" pitchFamily="18" charset="0"/>
              </a:rPr>
              <a:t>Różnice te są pochodną </a:t>
            </a:r>
            <a:r>
              <a:rPr lang="pl-PL" sz="2400" i="1" dirty="0" err="1" smtClean="0">
                <a:latin typeface="Garamond" panose="02020404030301010803" pitchFamily="18" charset="0"/>
              </a:rPr>
              <a:t>gender</a:t>
            </a:r>
            <a:r>
              <a:rPr lang="pl-PL" sz="2400" i="1" dirty="0" smtClean="0">
                <a:latin typeface="Garamond" panose="02020404030301010803" pitchFamily="18" charset="0"/>
              </a:rPr>
              <a:t> </a:t>
            </a:r>
            <a:r>
              <a:rPr lang="pl-PL" sz="2400" i="1" dirty="0" err="1" smtClean="0">
                <a:latin typeface="Garamond" panose="02020404030301010803" pitchFamily="18" charset="0"/>
              </a:rPr>
              <a:t>employment</a:t>
            </a:r>
            <a:r>
              <a:rPr lang="pl-PL" sz="2400" i="1" dirty="0" smtClean="0">
                <a:latin typeface="Garamond" panose="02020404030301010803" pitchFamily="18" charset="0"/>
              </a:rPr>
              <a:t> gap </a:t>
            </a:r>
            <a:r>
              <a:rPr lang="pl-PL" sz="2400" dirty="0" smtClean="0">
                <a:latin typeface="Garamond" panose="02020404030301010803" pitchFamily="18" charset="0"/>
              </a:rPr>
              <a:t>ale także…</a:t>
            </a:r>
          </a:p>
          <a:p>
            <a:pPr lvl="1"/>
            <a:r>
              <a:rPr lang="pl-PL" sz="2400" dirty="0" smtClean="0">
                <a:latin typeface="Garamond" panose="02020404030301010803" pitchFamily="18" charset="0"/>
              </a:rPr>
              <a:t>…bywają dodatkowo powiększane poprzez kryteria uprawnień do świadczeń emerytalnych, różnice w wysokości wieku emerytalnego i algorytmy ustalania wysokości świadczeń (czyli są pochodną systemu emerytalnego)</a:t>
            </a:r>
          </a:p>
          <a:p>
            <a:pPr lvl="1"/>
            <a:r>
              <a:rPr lang="pl-PL" sz="2400" dirty="0" smtClean="0">
                <a:latin typeface="Garamond" panose="02020404030301010803" pitchFamily="18" charset="0"/>
              </a:rPr>
              <a:t>Rezultat: </a:t>
            </a:r>
            <a:r>
              <a:rPr lang="pl-PL" sz="2400" dirty="0" smtClean="0">
                <a:solidFill>
                  <a:srgbClr val="FF0000"/>
                </a:solidFill>
                <a:latin typeface="Garamond" panose="02020404030301010803" pitchFamily="18" charset="0"/>
              </a:rPr>
              <a:t>nierówności dochodowe między płciami większe wśród osób starszych; ubóstwo starszych kobiet</a:t>
            </a:r>
          </a:p>
          <a:p>
            <a:r>
              <a:rPr lang="pl-PL" sz="2400" dirty="0" smtClean="0">
                <a:latin typeface="Garamond" panose="02020404030301010803" pitchFamily="18" charset="0"/>
              </a:rPr>
              <a:t>Krytyka tradycyjnych sposobów definiowania adekwatności świadczeń emerytalnych (referat Janiny </a:t>
            </a:r>
            <a:r>
              <a:rPr lang="pl-PL" sz="2400" dirty="0" err="1" smtClean="0">
                <a:latin typeface="Garamond" panose="02020404030301010803" pitchFamily="18" charset="0"/>
              </a:rPr>
              <a:t>Petelczyc</a:t>
            </a:r>
            <a:r>
              <a:rPr lang="pl-PL" sz="2400" dirty="0" smtClean="0">
                <a:latin typeface="Garamond" panose="02020404030301010803" pitchFamily="18" charset="0"/>
              </a:rPr>
              <a:t> z dnia wczorajszego)</a:t>
            </a:r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nowe sposoby rozumienia „adekwatności”</a:t>
            </a:r>
          </a:p>
          <a:p>
            <a:pPr marL="0" indent="0">
              <a:buNone/>
            </a:pPr>
            <a:r>
              <a:rPr lang="pl-PL" sz="2400" dirty="0">
                <a:solidFill>
                  <a:srgbClr val="FF0000"/>
                </a:solidFill>
                <a:latin typeface="Garamond" panose="02020404030301010803" pitchFamily="18" charset="0"/>
                <a:sym typeface="Wingdings" panose="05000000000000000000" pitchFamily="2" charset="2"/>
              </a:rPr>
              <a:t></a:t>
            </a:r>
            <a:r>
              <a:rPr lang="pl-PL" sz="2400" dirty="0">
                <a:latin typeface="Garamond" panose="02020404030301010803" pitchFamily="18" charset="0"/>
                <a:sym typeface="Wingdings" panose="05000000000000000000" pitchFamily="2" charset="2"/>
              </a:rPr>
              <a:t> elementy systemu emerytalnego mające na celu </a:t>
            </a:r>
            <a:r>
              <a:rPr lang="pl-PL" sz="2400" dirty="0" smtClean="0">
                <a:latin typeface="Garamond" panose="02020404030301010803" pitchFamily="18" charset="0"/>
                <a:sym typeface="Wingdings" panose="05000000000000000000" pitchFamily="2" charset="2"/>
              </a:rPr>
              <a:t>niwelowanie </a:t>
            </a:r>
            <a:r>
              <a:rPr lang="pl-PL" sz="2400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gender</a:t>
            </a:r>
            <a:r>
              <a:rPr lang="pl-PL" sz="2400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400" i="1" dirty="0" err="1">
                <a:solidFill>
                  <a:srgbClr val="FF0000"/>
                </a:solidFill>
                <a:latin typeface="Garamond" panose="02020404030301010803" pitchFamily="18" charset="0"/>
              </a:rPr>
              <a:t>pension</a:t>
            </a:r>
            <a:r>
              <a:rPr lang="pl-PL" sz="2400" i="1" dirty="0">
                <a:solidFill>
                  <a:srgbClr val="FF0000"/>
                </a:solidFill>
                <a:latin typeface="Garamond" panose="02020404030301010803" pitchFamily="18" charset="0"/>
              </a:rPr>
              <a:t> </a:t>
            </a:r>
            <a:r>
              <a:rPr lang="pl-PL" sz="2400" i="1" dirty="0" smtClean="0">
                <a:solidFill>
                  <a:srgbClr val="FF0000"/>
                </a:solidFill>
                <a:latin typeface="Garamond" panose="02020404030301010803" pitchFamily="18" charset="0"/>
              </a:rPr>
              <a:t>gap</a:t>
            </a:r>
            <a:endParaRPr lang="en-US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sz="2400" dirty="0" smtClean="0">
              <a:latin typeface="Garamond" panose="02020404030301010803" pitchFamily="18" charset="0"/>
              <a:sym typeface="Wingdings" panose="05000000000000000000" pitchFamily="2" charset="2"/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782150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Garamond" panose="02020404030301010803" pitchFamily="18" charset="0"/>
              </a:rPr>
              <a:t>2. </a:t>
            </a:r>
            <a:r>
              <a:rPr lang="pl-PL" i="1" dirty="0" err="1" smtClean="0">
                <a:latin typeface="Garamond" panose="02020404030301010803" pitchFamily="18" charset="0"/>
              </a:rPr>
              <a:t>Gender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i="1" dirty="0" err="1" smtClean="0">
                <a:latin typeface="Garamond" panose="02020404030301010803" pitchFamily="18" charset="0"/>
              </a:rPr>
              <a:t>Pension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i="1" dirty="0" err="1" smtClean="0">
                <a:latin typeface="Garamond" panose="02020404030301010803" pitchFamily="18" charset="0"/>
              </a:rPr>
              <a:t>Gaps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dirty="0" smtClean="0">
                <a:latin typeface="Garamond" panose="02020404030301010803" pitchFamily="18" charset="0"/>
              </a:rPr>
              <a:t>w UE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smtClean="0">
                <a:latin typeface="Garamond" panose="02020404030301010803" pitchFamily="18" charset="0"/>
              </a:rPr>
              <a:t>Zagregowane stopy zastąpienia dla mężczyzn i kobiet 65+ (2010)</a:t>
            </a: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dirty="0" smtClean="0">
              <a:latin typeface="Garamond" panose="02020404030301010803" pitchFamily="18" charset="0"/>
            </a:endParaRPr>
          </a:p>
          <a:p>
            <a:pPr lvl="1"/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0794" y="1700807"/>
            <a:ext cx="4457429" cy="4368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Łącznik prosty ze strzałką 4"/>
          <p:cNvCxnSpPr/>
          <p:nvPr/>
        </p:nvCxnSpPr>
        <p:spPr>
          <a:xfrm>
            <a:off x="5220072" y="3735034"/>
            <a:ext cx="0" cy="72008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Łącznik prosty ze strzałką 5"/>
          <p:cNvCxnSpPr/>
          <p:nvPr/>
        </p:nvCxnSpPr>
        <p:spPr>
          <a:xfrm flipH="1">
            <a:off x="4675820" y="3645024"/>
            <a:ext cx="391852" cy="0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Łącznik prosty ze strzałką 6"/>
          <p:cNvCxnSpPr/>
          <p:nvPr/>
        </p:nvCxnSpPr>
        <p:spPr>
          <a:xfrm flipH="1">
            <a:off x="4780945" y="3690727"/>
            <a:ext cx="360040" cy="720080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pole tekstowe 3"/>
          <p:cNvSpPr txBox="1"/>
          <p:nvPr/>
        </p:nvSpPr>
        <p:spPr>
          <a:xfrm>
            <a:off x="1115616" y="5934469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Garamond" panose="02020404030301010803" pitchFamily="18" charset="0"/>
              </a:rPr>
              <a:t>Źródło wykresu: </a:t>
            </a:r>
            <a:r>
              <a:rPr lang="pl-PL" sz="1400" dirty="0" err="1" smtClean="0">
                <a:latin typeface="Garamond" panose="02020404030301010803" pitchFamily="18" charset="0"/>
              </a:rPr>
              <a:t>Pension</a:t>
            </a:r>
            <a:r>
              <a:rPr lang="pl-PL" sz="1400" dirty="0" smtClean="0">
                <a:latin typeface="Garamond" panose="02020404030301010803" pitchFamily="18" charset="0"/>
              </a:rPr>
              <a:t> </a:t>
            </a:r>
            <a:r>
              <a:rPr lang="pl-PL" sz="1400" dirty="0" err="1" smtClean="0">
                <a:latin typeface="Garamond" panose="02020404030301010803" pitchFamily="18" charset="0"/>
              </a:rPr>
              <a:t>Adequacy</a:t>
            </a:r>
            <a:r>
              <a:rPr lang="pl-PL" sz="1400" dirty="0" smtClean="0">
                <a:latin typeface="Garamond" panose="02020404030301010803" pitchFamily="18" charset="0"/>
              </a:rPr>
              <a:t> in the </a:t>
            </a:r>
            <a:r>
              <a:rPr lang="pl-PL" sz="1400" dirty="0" err="1" smtClean="0">
                <a:latin typeface="Garamond" panose="02020404030301010803" pitchFamily="18" charset="0"/>
              </a:rPr>
              <a:t>European</a:t>
            </a:r>
            <a:r>
              <a:rPr lang="pl-PL" sz="1400" dirty="0" smtClean="0">
                <a:latin typeface="Garamond" panose="02020404030301010803" pitchFamily="18" charset="0"/>
              </a:rPr>
              <a:t> Union 2010-2015, Luxemburg 2012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10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29528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Garamond" panose="02020404030301010803" pitchFamily="18" charset="0"/>
              </a:rPr>
              <a:t>2. </a:t>
            </a:r>
            <a:r>
              <a:rPr lang="pl-PL" i="1" dirty="0" err="1" smtClean="0">
                <a:latin typeface="Garamond" panose="02020404030301010803" pitchFamily="18" charset="0"/>
              </a:rPr>
              <a:t>Gender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i="1" dirty="0" err="1" smtClean="0">
                <a:latin typeface="Garamond" panose="02020404030301010803" pitchFamily="18" charset="0"/>
              </a:rPr>
              <a:t>Pension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i="1" dirty="0" err="1" smtClean="0">
                <a:latin typeface="Garamond" panose="02020404030301010803" pitchFamily="18" charset="0"/>
              </a:rPr>
              <a:t>Gaps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dirty="0" smtClean="0">
                <a:latin typeface="Garamond" panose="02020404030301010803" pitchFamily="18" charset="0"/>
              </a:rPr>
              <a:t>w UE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sz="2400" dirty="0" smtClean="0">
                <a:latin typeface="Garamond" panose="02020404030301010803" pitchFamily="18" charset="0"/>
              </a:rPr>
              <a:t>Różnice teoretycznych stóp zastąpienia (netto i brutto) ze względu na płeć (2010)</a:t>
            </a:r>
          </a:p>
          <a:p>
            <a:pPr marL="0" indent="0">
              <a:buNone/>
            </a:pPr>
            <a:endParaRPr lang="pl-PL" sz="2400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sz="2400" dirty="0" smtClean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dirty="0">
              <a:latin typeface="Garamond" panose="02020404030301010803" pitchFamily="18" charset="0"/>
            </a:endParaRPr>
          </a:p>
          <a:p>
            <a:pPr marL="0" indent="0">
              <a:buNone/>
            </a:pPr>
            <a:endParaRPr lang="pl-PL" dirty="0" smtClean="0">
              <a:latin typeface="Garamond" panose="02020404030301010803" pitchFamily="18" charset="0"/>
            </a:endParaRPr>
          </a:p>
          <a:p>
            <a:pPr lvl="1"/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250268"/>
            <a:ext cx="7787680" cy="3594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Łącznik prosty ze strzałką 7"/>
          <p:cNvCxnSpPr/>
          <p:nvPr/>
        </p:nvCxnSpPr>
        <p:spPr>
          <a:xfrm>
            <a:off x="2771800" y="4047692"/>
            <a:ext cx="0" cy="562816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pole tekstowe 6"/>
          <p:cNvSpPr txBox="1"/>
          <p:nvPr/>
        </p:nvSpPr>
        <p:spPr>
          <a:xfrm>
            <a:off x="1115616" y="5934469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Garamond" panose="02020404030301010803" pitchFamily="18" charset="0"/>
              </a:rPr>
              <a:t>Źródło wykresu: </a:t>
            </a:r>
            <a:r>
              <a:rPr lang="pl-PL" sz="1400" dirty="0" err="1" smtClean="0">
                <a:latin typeface="Garamond" panose="02020404030301010803" pitchFamily="18" charset="0"/>
              </a:rPr>
              <a:t>Pension</a:t>
            </a:r>
            <a:r>
              <a:rPr lang="pl-PL" sz="1400" dirty="0" smtClean="0">
                <a:latin typeface="Garamond" panose="02020404030301010803" pitchFamily="18" charset="0"/>
              </a:rPr>
              <a:t> </a:t>
            </a:r>
            <a:r>
              <a:rPr lang="pl-PL" sz="1400" dirty="0" err="1" smtClean="0">
                <a:latin typeface="Garamond" panose="02020404030301010803" pitchFamily="18" charset="0"/>
              </a:rPr>
              <a:t>Adequacy</a:t>
            </a:r>
            <a:r>
              <a:rPr lang="pl-PL" sz="1400" dirty="0" smtClean="0">
                <a:latin typeface="Garamond" panose="02020404030301010803" pitchFamily="18" charset="0"/>
              </a:rPr>
              <a:t> in the </a:t>
            </a:r>
            <a:r>
              <a:rPr lang="pl-PL" sz="1400" dirty="0" err="1" smtClean="0">
                <a:latin typeface="Garamond" panose="02020404030301010803" pitchFamily="18" charset="0"/>
              </a:rPr>
              <a:t>European</a:t>
            </a:r>
            <a:r>
              <a:rPr lang="pl-PL" sz="1400" dirty="0" smtClean="0">
                <a:latin typeface="Garamond" panose="02020404030301010803" pitchFamily="18" charset="0"/>
              </a:rPr>
              <a:t> Union 2010-2015, Luxemburg 2012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822966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79296" cy="990600"/>
          </a:xfrm>
        </p:spPr>
        <p:txBody>
          <a:bodyPr>
            <a:noAutofit/>
          </a:bodyPr>
          <a:lstStyle/>
          <a:p>
            <a:r>
              <a:rPr lang="pl-PL" dirty="0" smtClean="0">
                <a:latin typeface="Garamond" panose="02020404030301010803" pitchFamily="18" charset="0"/>
              </a:rPr>
              <a:t>2. Skrajne ubóstwo kobiet i mężczyzn 65+ (2010)</a:t>
            </a:r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196752"/>
            <a:ext cx="5329014" cy="46656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Łącznik prosty ze strzałką 4"/>
          <p:cNvCxnSpPr/>
          <p:nvPr/>
        </p:nvCxnSpPr>
        <p:spPr>
          <a:xfrm flipV="1">
            <a:off x="3473305" y="3277525"/>
            <a:ext cx="216024" cy="576064"/>
          </a:xfrm>
          <a:prstGeom prst="straightConnector1">
            <a:avLst/>
          </a:prstGeom>
          <a:ln w="28575">
            <a:solidFill>
              <a:srgbClr val="FF0000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Łącznik prosty ze strzałką 7"/>
          <p:cNvCxnSpPr/>
          <p:nvPr/>
        </p:nvCxnSpPr>
        <p:spPr>
          <a:xfrm flipV="1">
            <a:off x="3464480" y="3148426"/>
            <a:ext cx="0" cy="705163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Łącznik prosty ze strzałką 10"/>
          <p:cNvCxnSpPr/>
          <p:nvPr/>
        </p:nvCxnSpPr>
        <p:spPr>
          <a:xfrm flipV="1">
            <a:off x="3464480" y="3883239"/>
            <a:ext cx="306607" cy="14917"/>
          </a:xfrm>
          <a:prstGeom prst="straightConnector1">
            <a:avLst/>
          </a:prstGeom>
          <a:ln w="1905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pole tekstowe 14"/>
          <p:cNvSpPr txBox="1"/>
          <p:nvPr/>
        </p:nvSpPr>
        <p:spPr>
          <a:xfrm>
            <a:off x="1115616" y="5934469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Garamond" panose="02020404030301010803" pitchFamily="18" charset="0"/>
              </a:rPr>
              <a:t>Źródło wykresu: </a:t>
            </a:r>
            <a:r>
              <a:rPr lang="pl-PL" sz="1400" dirty="0" err="1" smtClean="0">
                <a:latin typeface="Garamond" panose="02020404030301010803" pitchFamily="18" charset="0"/>
              </a:rPr>
              <a:t>Pension</a:t>
            </a:r>
            <a:r>
              <a:rPr lang="pl-PL" sz="1400" dirty="0" smtClean="0">
                <a:latin typeface="Garamond" panose="02020404030301010803" pitchFamily="18" charset="0"/>
              </a:rPr>
              <a:t> </a:t>
            </a:r>
            <a:r>
              <a:rPr lang="pl-PL" sz="1400" dirty="0" err="1" smtClean="0">
                <a:latin typeface="Garamond" panose="02020404030301010803" pitchFamily="18" charset="0"/>
              </a:rPr>
              <a:t>Adequacy</a:t>
            </a:r>
            <a:r>
              <a:rPr lang="pl-PL" sz="1400" dirty="0" smtClean="0">
                <a:latin typeface="Garamond" panose="02020404030301010803" pitchFamily="18" charset="0"/>
              </a:rPr>
              <a:t> in the </a:t>
            </a:r>
            <a:r>
              <a:rPr lang="pl-PL" sz="1400" dirty="0" err="1" smtClean="0">
                <a:latin typeface="Garamond" panose="02020404030301010803" pitchFamily="18" charset="0"/>
              </a:rPr>
              <a:t>European</a:t>
            </a:r>
            <a:r>
              <a:rPr lang="pl-PL" sz="1400" dirty="0" smtClean="0">
                <a:latin typeface="Garamond" panose="02020404030301010803" pitchFamily="18" charset="0"/>
              </a:rPr>
              <a:t> Union 2010-2015, Luxemburg 2012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17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859796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Garamond" panose="02020404030301010803" pitchFamily="18" charset="0"/>
              </a:rPr>
              <a:t>3. Przyczyny </a:t>
            </a:r>
            <a:r>
              <a:rPr lang="pl-PL" i="1" dirty="0" err="1" smtClean="0">
                <a:latin typeface="Garamond" panose="02020404030301010803" pitchFamily="18" charset="0"/>
              </a:rPr>
              <a:t>gender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i="1" dirty="0" err="1" smtClean="0">
                <a:latin typeface="Garamond" panose="02020404030301010803" pitchFamily="18" charset="0"/>
              </a:rPr>
              <a:t>pay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i="1" dirty="0" err="1" smtClean="0">
                <a:latin typeface="Garamond" panose="02020404030301010803" pitchFamily="18" charset="0"/>
              </a:rPr>
              <a:t>gaps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dirty="0" smtClean="0">
                <a:latin typeface="Garamond" panose="02020404030301010803" pitchFamily="18" charset="0"/>
              </a:rPr>
              <a:t>w UE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Garamond" panose="02020404030301010803" pitchFamily="18" charset="0"/>
              </a:rPr>
              <a:t>Różnice wynikające z niższego wieku przechodzenia na emeryturę</a:t>
            </a:r>
          </a:p>
          <a:p>
            <a:endParaRPr lang="pl-PL" dirty="0" smtClean="0">
              <a:latin typeface="Garamond" panose="02020404030301010803" pitchFamily="18" charset="0"/>
            </a:endParaRPr>
          </a:p>
          <a:p>
            <a:endParaRPr lang="en-US" dirty="0">
              <a:latin typeface="Garamond" panose="02020404030301010803" pitchFamily="18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2276872"/>
            <a:ext cx="8002690" cy="38884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ole tekstowe 5"/>
          <p:cNvSpPr txBox="1"/>
          <p:nvPr/>
        </p:nvSpPr>
        <p:spPr>
          <a:xfrm>
            <a:off x="1101552" y="6011415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Garamond" panose="02020404030301010803" pitchFamily="18" charset="0"/>
              </a:rPr>
              <a:t>Źródło wykresu: </a:t>
            </a:r>
            <a:r>
              <a:rPr lang="pl-PL" sz="1400" dirty="0" err="1" smtClean="0">
                <a:latin typeface="Garamond" panose="02020404030301010803" pitchFamily="18" charset="0"/>
              </a:rPr>
              <a:t>Pension</a:t>
            </a:r>
            <a:r>
              <a:rPr lang="pl-PL" sz="1400" dirty="0" smtClean="0">
                <a:latin typeface="Garamond" panose="02020404030301010803" pitchFamily="18" charset="0"/>
              </a:rPr>
              <a:t> </a:t>
            </a:r>
            <a:r>
              <a:rPr lang="pl-PL" sz="1400" dirty="0" err="1" smtClean="0">
                <a:latin typeface="Garamond" panose="02020404030301010803" pitchFamily="18" charset="0"/>
              </a:rPr>
              <a:t>Adequacy</a:t>
            </a:r>
            <a:r>
              <a:rPr lang="pl-PL" sz="1400" dirty="0" smtClean="0">
                <a:latin typeface="Garamond" panose="02020404030301010803" pitchFamily="18" charset="0"/>
              </a:rPr>
              <a:t> in the </a:t>
            </a:r>
            <a:r>
              <a:rPr lang="pl-PL" sz="1400" dirty="0" err="1" smtClean="0">
                <a:latin typeface="Garamond" panose="02020404030301010803" pitchFamily="18" charset="0"/>
              </a:rPr>
              <a:t>European</a:t>
            </a:r>
            <a:r>
              <a:rPr lang="pl-PL" sz="1400" dirty="0" smtClean="0">
                <a:latin typeface="Garamond" panose="02020404030301010803" pitchFamily="18" charset="0"/>
              </a:rPr>
              <a:t> Union 2010-2015, Luxemburg 2012</a:t>
            </a:r>
            <a:endParaRPr lang="en-US" sz="1400" dirty="0">
              <a:latin typeface="Garamond" panose="02020404030301010803" pitchFamily="18" charset="0"/>
            </a:endParaRPr>
          </a:p>
        </p:txBody>
      </p:sp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585980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dirty="0" smtClean="0">
                <a:latin typeface="Garamond" panose="02020404030301010803" pitchFamily="18" charset="0"/>
              </a:rPr>
              <a:t>3. Przyczyny </a:t>
            </a:r>
            <a:r>
              <a:rPr lang="pl-PL" i="1" dirty="0" err="1" smtClean="0">
                <a:latin typeface="Garamond" panose="02020404030301010803" pitchFamily="18" charset="0"/>
              </a:rPr>
              <a:t>gender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i="1" dirty="0" err="1" smtClean="0">
                <a:latin typeface="Garamond" panose="02020404030301010803" pitchFamily="18" charset="0"/>
              </a:rPr>
              <a:t>pay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i="1" dirty="0" err="1" smtClean="0">
                <a:latin typeface="Garamond" panose="02020404030301010803" pitchFamily="18" charset="0"/>
              </a:rPr>
              <a:t>gaps</a:t>
            </a:r>
            <a:r>
              <a:rPr lang="pl-PL" i="1" dirty="0" smtClean="0">
                <a:latin typeface="Garamond" panose="02020404030301010803" pitchFamily="18" charset="0"/>
              </a:rPr>
              <a:t> </a:t>
            </a:r>
            <a:r>
              <a:rPr lang="pl-PL" dirty="0" smtClean="0">
                <a:latin typeface="Garamond" panose="02020404030301010803" pitchFamily="18" charset="0"/>
              </a:rPr>
              <a:t>w UE</a:t>
            </a:r>
            <a:endParaRPr lang="en-US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l-PL" dirty="0" smtClean="0">
                <a:latin typeface="Garamond" panose="02020404030301010803" pitchFamily="18" charset="0"/>
              </a:rPr>
              <a:t>Różnice wynikające z przerw w zatrudnieniu w związku z opieką nad dzieckiem</a:t>
            </a:r>
          </a:p>
          <a:p>
            <a:endParaRPr lang="en-US" dirty="0">
              <a:latin typeface="Garamond" panose="02020404030301010803" pitchFamily="18" charset="0"/>
            </a:endParaRPr>
          </a:p>
        </p:txBody>
      </p:sp>
      <p:cxnSp>
        <p:nvCxnSpPr>
          <p:cNvPr id="7" name="Łącznik prosty ze strzałką 6"/>
          <p:cNvCxnSpPr/>
          <p:nvPr/>
        </p:nvCxnSpPr>
        <p:spPr>
          <a:xfrm>
            <a:off x="3758208" y="4581500"/>
            <a:ext cx="0" cy="461428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pole tekstowe 5"/>
          <p:cNvSpPr txBox="1"/>
          <p:nvPr/>
        </p:nvSpPr>
        <p:spPr>
          <a:xfrm>
            <a:off x="1102363" y="6088357"/>
            <a:ext cx="73448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400" dirty="0" smtClean="0">
                <a:latin typeface="Garamond" panose="02020404030301010803" pitchFamily="18" charset="0"/>
              </a:rPr>
              <a:t>Źródło wykresu: </a:t>
            </a:r>
            <a:r>
              <a:rPr lang="pl-PL" sz="1400" dirty="0" err="1" smtClean="0">
                <a:latin typeface="Garamond" panose="02020404030301010803" pitchFamily="18" charset="0"/>
              </a:rPr>
              <a:t>Pension</a:t>
            </a:r>
            <a:r>
              <a:rPr lang="pl-PL" sz="1400" dirty="0" smtClean="0">
                <a:latin typeface="Garamond" panose="02020404030301010803" pitchFamily="18" charset="0"/>
              </a:rPr>
              <a:t> </a:t>
            </a:r>
            <a:r>
              <a:rPr lang="pl-PL" sz="1400" dirty="0" err="1" smtClean="0">
                <a:latin typeface="Garamond" panose="02020404030301010803" pitchFamily="18" charset="0"/>
              </a:rPr>
              <a:t>Adequacy</a:t>
            </a:r>
            <a:r>
              <a:rPr lang="pl-PL" sz="1400" dirty="0" smtClean="0">
                <a:latin typeface="Garamond" panose="02020404030301010803" pitchFamily="18" charset="0"/>
              </a:rPr>
              <a:t> in the </a:t>
            </a:r>
            <a:r>
              <a:rPr lang="pl-PL" sz="1400" dirty="0" err="1" smtClean="0">
                <a:latin typeface="Garamond" panose="02020404030301010803" pitchFamily="18" charset="0"/>
              </a:rPr>
              <a:t>European</a:t>
            </a:r>
            <a:r>
              <a:rPr lang="pl-PL" sz="1400" dirty="0" smtClean="0">
                <a:latin typeface="Garamond" panose="02020404030301010803" pitchFamily="18" charset="0"/>
              </a:rPr>
              <a:t> Union 2010-2015, Luxemburg 2012</a:t>
            </a:r>
            <a:endParaRPr lang="en-US" sz="1400" dirty="0">
              <a:latin typeface="Garamond" panose="02020404030301010803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6305" y="2132856"/>
            <a:ext cx="5953125" cy="381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  <p:cxnSp>
        <p:nvCxnSpPr>
          <p:cNvPr id="8" name="Łącznik prosty ze strzałką 7"/>
          <p:cNvCxnSpPr/>
          <p:nvPr/>
        </p:nvCxnSpPr>
        <p:spPr>
          <a:xfrm>
            <a:off x="3635896" y="4303789"/>
            <a:ext cx="0" cy="277711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63702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579296" cy="990600"/>
          </a:xfrm>
        </p:spPr>
        <p:txBody>
          <a:bodyPr>
            <a:normAutofit/>
          </a:bodyPr>
          <a:lstStyle/>
          <a:p>
            <a:r>
              <a:rPr lang="pl-PL" sz="2800" dirty="0">
                <a:latin typeface="Garamond" panose="02020404030301010803" pitchFamily="18" charset="0"/>
              </a:rPr>
              <a:t>4</a:t>
            </a:r>
            <a:r>
              <a:rPr lang="pl-PL" sz="2800" dirty="0" smtClean="0">
                <a:latin typeface="Garamond" panose="02020404030301010803" pitchFamily="18" charset="0"/>
              </a:rPr>
              <a:t>. Strategie niwelowania </a:t>
            </a:r>
            <a:r>
              <a:rPr lang="pl-PL" sz="2800" i="1" dirty="0" err="1">
                <a:latin typeface="Garamond" panose="02020404030301010803" pitchFamily="18" charset="0"/>
              </a:rPr>
              <a:t>gender</a:t>
            </a:r>
            <a:r>
              <a:rPr lang="pl-PL" sz="2800" i="1" dirty="0">
                <a:latin typeface="Garamond" panose="02020404030301010803" pitchFamily="18" charset="0"/>
              </a:rPr>
              <a:t> </a:t>
            </a:r>
            <a:r>
              <a:rPr lang="pl-PL" sz="2800" i="1" dirty="0" err="1">
                <a:latin typeface="Garamond" panose="02020404030301010803" pitchFamily="18" charset="0"/>
              </a:rPr>
              <a:t>pension</a:t>
            </a:r>
            <a:r>
              <a:rPr lang="pl-PL" sz="2800" i="1" dirty="0">
                <a:latin typeface="Garamond" panose="02020404030301010803" pitchFamily="18" charset="0"/>
              </a:rPr>
              <a:t> </a:t>
            </a:r>
            <a:r>
              <a:rPr lang="pl-PL" sz="2800" i="1" dirty="0" err="1">
                <a:latin typeface="Garamond" panose="02020404030301010803" pitchFamily="18" charset="0"/>
              </a:rPr>
              <a:t>gaps</a:t>
            </a:r>
            <a:r>
              <a:rPr lang="pl-PL" sz="2800" dirty="0" smtClean="0">
                <a:latin typeface="Garamond" panose="02020404030301010803" pitchFamily="18" charset="0"/>
              </a:rPr>
              <a:t>:</a:t>
            </a:r>
            <a:endParaRPr lang="en-US" sz="2800" dirty="0">
              <a:latin typeface="Garamond" panose="02020404030301010803" pitchFamily="18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8229600" cy="4816192"/>
          </a:xfrm>
        </p:spPr>
        <p:txBody>
          <a:bodyPr/>
          <a:lstStyle/>
          <a:p>
            <a:r>
              <a:rPr lang="pl-PL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Garamond" panose="02020404030301010803" pitchFamily="18" charset="0"/>
              </a:rPr>
              <a:t>Dwie strategie:</a:t>
            </a:r>
          </a:p>
          <a:p>
            <a:pPr lvl="1"/>
            <a:r>
              <a:rPr lang="pl-PL" b="1" dirty="0" smtClean="0">
                <a:latin typeface="Garamond" panose="02020404030301010803" pitchFamily="18" charset="0"/>
              </a:rPr>
              <a:t>Kompensowanie</a:t>
            </a:r>
            <a:r>
              <a:rPr lang="pl-PL" dirty="0" smtClean="0">
                <a:latin typeface="Garamond" panose="02020404030301010803" pitchFamily="18" charset="0"/>
              </a:rPr>
              <a:t> (do pewnego stopnia) </a:t>
            </a:r>
            <a:r>
              <a:rPr lang="pl-PL" b="1" dirty="0" smtClean="0">
                <a:latin typeface="Garamond" panose="02020404030301010803" pitchFamily="18" charset="0"/>
              </a:rPr>
              <a:t>okresów poza zatrudnieniem</a:t>
            </a:r>
            <a:r>
              <a:rPr lang="pl-PL" dirty="0" smtClean="0">
                <a:latin typeface="Garamond" panose="02020404030301010803" pitchFamily="18" charset="0"/>
              </a:rPr>
              <a:t> lub w zatrudnienia zmniejszonym wymiarze związanym z pełnieniem PRACY nieodpłatnej, przede wszystkim opieki nad dzieckiem lub osobami chorymi w rodzinie</a:t>
            </a:r>
          </a:p>
          <a:p>
            <a:pPr lvl="1"/>
            <a:r>
              <a:rPr lang="pl-PL" b="1" dirty="0" smtClean="0">
                <a:latin typeface="Garamond" panose="02020404030301010803" pitchFamily="18" charset="0"/>
              </a:rPr>
              <a:t>Wspieranie większej partycypacji kobiet na rynku pracy</a:t>
            </a:r>
            <a:r>
              <a:rPr lang="pl-PL" dirty="0" smtClean="0">
                <a:latin typeface="Garamond" panose="02020404030301010803" pitchFamily="18" charset="0"/>
              </a:rPr>
              <a:t>, między innymi przez odciążenie ich w sprawowaniu opieki </a:t>
            </a:r>
            <a:r>
              <a:rPr lang="pl-PL" dirty="0">
                <a:latin typeface="Garamond" panose="02020404030301010803" pitchFamily="18" charset="0"/>
              </a:rPr>
              <a:t> </a:t>
            </a:r>
            <a:r>
              <a:rPr lang="pl-PL" dirty="0" smtClean="0">
                <a:latin typeface="Garamond" panose="02020404030301010803" pitchFamily="18" charset="0"/>
                <a:sym typeface="Wingdings" panose="05000000000000000000" pitchFamily="2" charset="2"/>
              </a:rPr>
              <a:t> </a:t>
            </a:r>
            <a:r>
              <a:rPr lang="pl-PL" dirty="0" smtClean="0">
                <a:latin typeface="Garamond" panose="02020404030301010803" pitchFamily="18" charset="0"/>
              </a:rPr>
              <a:t>zwiększenie udziału ojców w opiece nad dziećmi/mężczyzn w opiece nad osobami chorymi w rodzinie oraz </a:t>
            </a:r>
            <a:r>
              <a:rPr lang="pl-PL" dirty="0" err="1" smtClean="0">
                <a:latin typeface="Garamond" panose="02020404030301010803" pitchFamily="18" charset="0"/>
              </a:rPr>
              <a:t>defamililizację</a:t>
            </a:r>
            <a:r>
              <a:rPr lang="pl-PL" dirty="0" smtClean="0">
                <a:latin typeface="Garamond" panose="02020404030301010803" pitchFamily="18" charset="0"/>
              </a:rPr>
              <a:t> opieki nad dzieckiem/osobami chorymi w rodzinie a także wyrównywanie wieku emerytalnego kobiet i mężczyzn </a:t>
            </a:r>
          </a:p>
          <a:p>
            <a:pPr marL="274320" lvl="1" indent="0">
              <a:buNone/>
            </a:pPr>
            <a:r>
              <a:rPr lang="pl-PL" dirty="0" smtClean="0">
                <a:latin typeface="Garamond" panose="02020404030301010803" pitchFamily="18" charset="0"/>
              </a:rPr>
              <a:t>    oraz </a:t>
            </a:r>
            <a:r>
              <a:rPr lang="pl-PL" b="1" dirty="0" smtClean="0">
                <a:latin typeface="Garamond" panose="02020404030301010803" pitchFamily="18" charset="0"/>
              </a:rPr>
              <a:t>walka z dyskryminacją płacową ze względu na płeć</a:t>
            </a:r>
            <a:endParaRPr lang="en-US" b="1" dirty="0">
              <a:latin typeface="Garamond" panose="02020404030301010803" pitchFamily="18" charset="0"/>
            </a:endParaRPr>
          </a:p>
        </p:txBody>
      </p:sp>
      <p:sp>
        <p:nvSpPr>
          <p:cNvPr id="5" name="Symbol zastępczy stopki 3"/>
          <p:cNvSpPr>
            <a:spLocks noGrp="1"/>
          </p:cNvSpPr>
          <p:nvPr>
            <p:ph type="ftr" sz="quarter" idx="11"/>
          </p:nvPr>
        </p:nvSpPr>
        <p:spPr>
          <a:xfrm>
            <a:off x="683568" y="6356350"/>
            <a:ext cx="7992888" cy="365760"/>
          </a:xfrm>
        </p:spPr>
        <p:txBody>
          <a:bodyPr/>
          <a:lstStyle/>
          <a:p>
            <a:pPr algn="l"/>
            <a:r>
              <a:rPr lang="pl-PL" sz="1200" dirty="0" smtClean="0"/>
              <a:t>Konferencja z okazji 40-lecia stosowania polsko-niemieckiej Umowy o zaopatrzeniu emerytalnym i wypadkowym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164406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czątek">
  <a:themeElements>
    <a:clrScheme name="Początek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Począte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ocząte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1096</TotalTime>
  <Words>1321</Words>
  <Application>Microsoft Office PowerPoint</Application>
  <PresentationFormat>Pokaz na ekranie (4:3)</PresentationFormat>
  <Paragraphs>140</Paragraphs>
  <Slides>19</Slides>
  <Notes>8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19</vt:i4>
      </vt:variant>
    </vt:vector>
  </HeadingPairs>
  <TitlesOfParts>
    <vt:vector size="20" baseType="lpstr">
      <vt:lpstr>Początek</vt:lpstr>
      <vt:lpstr>Kompensowanie w systemach emerytalnych okresów poza zatrudnieniem poświęconych opiece nad dziećmi i chorymi członkami rodziny</vt:lpstr>
      <vt:lpstr>Struktura prezentacji</vt:lpstr>
      <vt:lpstr>1. Kontekst</vt:lpstr>
      <vt:lpstr>2. Gender Pension Gaps w UE</vt:lpstr>
      <vt:lpstr>2. Gender Pension Gaps w UE</vt:lpstr>
      <vt:lpstr>2. Skrajne ubóstwo kobiet i mężczyzn 65+ (2010)</vt:lpstr>
      <vt:lpstr>3. Przyczyny gender pay gaps w UE</vt:lpstr>
      <vt:lpstr>3. Przyczyny gender pay gaps w UE</vt:lpstr>
      <vt:lpstr>4. Strategie niwelowania gender pension gaps:</vt:lpstr>
      <vt:lpstr>5. Instrumenty kompensacyjne:</vt:lpstr>
      <vt:lpstr>6. Rozwiązania polskie – instrumenty kompensacyjne - pośrednie</vt:lpstr>
      <vt:lpstr>6. Rozwiązania polskie – instrumenty kompensacyjne - bezpośrednie</vt:lpstr>
      <vt:lpstr>6. Rozwiązania polskie – stary system emertytalny</vt:lpstr>
      <vt:lpstr>6. Rozwiązania polskie – tzw. nowy system</vt:lpstr>
      <vt:lpstr>Prezentacja programu PowerPoint</vt:lpstr>
      <vt:lpstr>Wysokość podstawy wymiaru – urlop wychowawczy</vt:lpstr>
      <vt:lpstr>Wysokość podstawy wymiaru – świadczenie pielęgnacyjne i specjalny zasiłek opiekuńczy</vt:lpstr>
      <vt:lpstr>Podsumowanie</vt:lpstr>
      <vt:lpstr>Podsumowanie - rozwiązania polskie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Kompensowanie w systemach emerytalnych okresów poza zatrudnieniem poświęconych opiece nad dziećmi i chorymi członkami rodziny</dc:title>
  <dc:creator>Ania</dc:creator>
  <cp:lastModifiedBy>Malgorzata D</cp:lastModifiedBy>
  <cp:revision>147</cp:revision>
  <dcterms:created xsi:type="dcterms:W3CDTF">2017-04-20T12:52:58Z</dcterms:created>
  <dcterms:modified xsi:type="dcterms:W3CDTF">2017-09-20T08:09:33Z</dcterms:modified>
</cp:coreProperties>
</file>